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738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98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5253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8707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707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4718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708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380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6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42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11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37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23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66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38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2825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54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0F3F640-224D-4EF7-AD47-EFCE94F65ABD}" type="datetimeFigureOut">
              <a:rPr lang="fr-FR" smtClean="0"/>
              <a:t>12/05/2020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329138F-C9A0-4D22-8F2D-C811B640D0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156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manutan-collectivites.fr/tableau-d-information-double-face-mobile-hxl-96x96-cms-blanc-liege-117179001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A48517-8F18-4B3C-9D83-F5216CE4B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Bac pro animation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22036D9-431F-4205-942A-56638D8E8E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fr-FR" sz="3600" dirty="0" smtClean="0"/>
              <a:t>Exemple d’aménagement du laboratoire pédagogique - </a:t>
            </a:r>
          </a:p>
          <a:p>
            <a:r>
              <a:rPr lang="fr-FR" dirty="0" smtClean="0"/>
              <a:t>D’après le travail de l’équipe du lycée Jean Moulin – Le Chesnay – Académie de Versailles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4831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6F151F-AF64-4480-B8C7-0B3F28EA8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637" y="305857"/>
            <a:ext cx="8534400" cy="1507067"/>
          </a:xfrm>
        </p:spPr>
        <p:txBody>
          <a:bodyPr/>
          <a:lstStyle/>
          <a:p>
            <a:r>
              <a:rPr lang="fr-FR" dirty="0"/>
              <a:t>Compétences a développer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AEB3EE6-6F3F-4209-BBD8-321E8FFD75C6}"/>
              </a:ext>
            </a:extLst>
          </p:cNvPr>
          <p:cNvSpPr txBox="1"/>
          <p:nvPr/>
        </p:nvSpPr>
        <p:spPr>
          <a:xfrm>
            <a:off x="1895475" y="2152650"/>
            <a:ext cx="92487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Analyser des contextes</a:t>
            </a:r>
          </a:p>
          <a:p>
            <a:r>
              <a:rPr lang="fr-FR" sz="2800" dirty="0"/>
              <a:t>Rechercher des informations</a:t>
            </a:r>
          </a:p>
          <a:p>
            <a:r>
              <a:rPr lang="fr-FR" sz="2800" dirty="0"/>
              <a:t>Travailler en équipe</a:t>
            </a:r>
          </a:p>
          <a:p>
            <a:r>
              <a:rPr lang="fr-FR" sz="2800" dirty="0"/>
              <a:t>Communiquer</a:t>
            </a:r>
          </a:p>
          <a:p>
            <a:r>
              <a:rPr lang="fr-FR" sz="2800" dirty="0"/>
              <a:t>S’approprier des notions</a:t>
            </a:r>
          </a:p>
          <a:p>
            <a:r>
              <a:rPr lang="fr-FR" sz="2800" dirty="0"/>
              <a:t>Construire des projets, des activités</a:t>
            </a:r>
            <a:endParaRPr lang="fr-FR" dirty="0"/>
          </a:p>
        </p:txBody>
      </p:sp>
      <p:pic>
        <p:nvPicPr>
          <p:cNvPr id="6146" name="Picture 2" descr="Nos compétences en analyse du cycle de vie - Solinnen">
            <a:extLst>
              <a:ext uri="{FF2B5EF4-FFF2-40B4-BE49-F238E27FC236}">
                <a16:creationId xmlns:a16="http://schemas.microsoft.com/office/drawing/2014/main" id="{F0C16E2B-F45A-4879-9735-D1BFA28BD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75" y="921770"/>
            <a:ext cx="3367088" cy="230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36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878A7B-6124-43A7-9353-862F48EA7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437" y="182032"/>
            <a:ext cx="8534400" cy="1507067"/>
          </a:xfrm>
        </p:spPr>
        <p:txBody>
          <a:bodyPr/>
          <a:lstStyle/>
          <a:p>
            <a:r>
              <a:rPr lang="fr-FR" dirty="0"/>
              <a:t>CAHIER DES CHARGES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6A32A2D-D215-4AA0-B8E6-B86B55ABC89E}"/>
              </a:ext>
            </a:extLst>
          </p:cNvPr>
          <p:cNvSpPr txBox="1"/>
          <p:nvPr/>
        </p:nvSpPr>
        <p:spPr>
          <a:xfrm>
            <a:off x="1514475" y="2352675"/>
            <a:ext cx="78009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800" dirty="0"/>
              <a:t>Laboratoire pédagogique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Espaces modulables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Travail collaboratif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Mise en pratique</a:t>
            </a:r>
          </a:p>
          <a:p>
            <a:pPr marL="285750" indent="-285750">
              <a:buFontTx/>
              <a:buChar char="-"/>
            </a:pPr>
            <a:r>
              <a:rPr lang="fr-FR" sz="2800" dirty="0"/>
              <a:t>Postures d’élèves variées (au moins 3)</a:t>
            </a:r>
            <a:endParaRPr lang="fr-FR" dirty="0"/>
          </a:p>
        </p:txBody>
      </p:sp>
      <p:pic>
        <p:nvPicPr>
          <p:cNvPr id="5122" name="Picture 2" descr="Clip Art of 3d Little man with notepad and pencil ...">
            <a:extLst>
              <a:ext uri="{FF2B5EF4-FFF2-40B4-BE49-F238E27FC236}">
                <a16:creationId xmlns:a16="http://schemas.microsoft.com/office/drawing/2014/main" id="{7E56D3CA-1DF8-49ED-A17A-452685E34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450" y="325964"/>
            <a:ext cx="2341035" cy="234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535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A0BEC8C-E73F-4AEC-8480-C63EA6F23F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38" y="184210"/>
            <a:ext cx="8055038" cy="430567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12B54E6-819B-4E9D-821C-30C0142EF0D7}"/>
              </a:ext>
            </a:extLst>
          </p:cNvPr>
          <p:cNvSpPr txBox="1"/>
          <p:nvPr/>
        </p:nvSpPr>
        <p:spPr>
          <a:xfrm>
            <a:off x="6853560" y="330694"/>
            <a:ext cx="3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8FDC82-1C5D-46E9-A999-8C26A3C972E9}"/>
              </a:ext>
            </a:extLst>
          </p:cNvPr>
          <p:cNvSpPr txBox="1"/>
          <p:nvPr/>
        </p:nvSpPr>
        <p:spPr>
          <a:xfrm>
            <a:off x="6480698" y="3097566"/>
            <a:ext cx="3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FDA6450-EF14-465F-B99B-C83484C664E7}"/>
              </a:ext>
            </a:extLst>
          </p:cNvPr>
          <p:cNvSpPr txBox="1"/>
          <p:nvPr/>
        </p:nvSpPr>
        <p:spPr>
          <a:xfrm>
            <a:off x="4018626" y="3090908"/>
            <a:ext cx="3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7750192-FF8B-4348-BBB5-E55DD1E6A4F2}"/>
              </a:ext>
            </a:extLst>
          </p:cNvPr>
          <p:cNvSpPr txBox="1"/>
          <p:nvPr/>
        </p:nvSpPr>
        <p:spPr>
          <a:xfrm>
            <a:off x="772357" y="350669"/>
            <a:ext cx="3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154569-EFD9-4C0A-8525-71D81FD3DCEF}"/>
              </a:ext>
            </a:extLst>
          </p:cNvPr>
          <p:cNvSpPr txBox="1"/>
          <p:nvPr/>
        </p:nvSpPr>
        <p:spPr>
          <a:xfrm>
            <a:off x="2814221" y="3881761"/>
            <a:ext cx="372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5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7AA00A64-C6BB-4E5F-AA0A-BF371B09BB73}"/>
              </a:ext>
            </a:extLst>
          </p:cNvPr>
          <p:cNvCxnSpPr>
            <a:cxnSpLocks/>
          </p:cNvCxnSpPr>
          <p:nvPr/>
        </p:nvCxnSpPr>
        <p:spPr>
          <a:xfrm flipH="1" flipV="1">
            <a:off x="6320901" y="2254928"/>
            <a:ext cx="279656" cy="842639"/>
          </a:xfrm>
          <a:prstGeom prst="straightConnector1">
            <a:avLst/>
          </a:prstGeom>
          <a:ln w="254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AE4139E4-D3BF-4E9D-BD5A-690BBE767B5D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5730352" y="515360"/>
            <a:ext cx="1123208" cy="558469"/>
          </a:xfrm>
          <a:prstGeom prst="straightConnector1">
            <a:avLst/>
          </a:prstGeom>
          <a:ln w="254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378D27A8-B8E6-449D-81DB-8A0D9019DB17}"/>
              </a:ext>
            </a:extLst>
          </p:cNvPr>
          <p:cNvCxnSpPr>
            <a:cxnSpLocks/>
          </p:cNvCxnSpPr>
          <p:nvPr/>
        </p:nvCxnSpPr>
        <p:spPr>
          <a:xfrm flipH="1" flipV="1">
            <a:off x="3848101" y="1216241"/>
            <a:ext cx="285749" cy="1874667"/>
          </a:xfrm>
          <a:prstGeom prst="straightConnector1">
            <a:avLst/>
          </a:prstGeom>
          <a:ln w="254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035105D3-0C72-4F12-90AC-603E965AE773}"/>
              </a:ext>
            </a:extLst>
          </p:cNvPr>
          <p:cNvCxnSpPr>
            <a:cxnSpLocks/>
          </p:cNvCxnSpPr>
          <p:nvPr/>
        </p:nvCxnSpPr>
        <p:spPr>
          <a:xfrm flipH="1" flipV="1">
            <a:off x="2228850" y="3429000"/>
            <a:ext cx="585371" cy="538942"/>
          </a:xfrm>
          <a:prstGeom prst="straightConnector1">
            <a:avLst/>
          </a:prstGeom>
          <a:ln w="254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5ECF12D2-88E8-4F8C-B617-42D6D0C2FCCA}"/>
              </a:ext>
            </a:extLst>
          </p:cNvPr>
          <p:cNvCxnSpPr>
            <a:cxnSpLocks/>
          </p:cNvCxnSpPr>
          <p:nvPr/>
        </p:nvCxnSpPr>
        <p:spPr>
          <a:xfrm>
            <a:off x="1057275" y="619125"/>
            <a:ext cx="1290269" cy="597116"/>
          </a:xfrm>
          <a:prstGeom prst="straightConnector1">
            <a:avLst/>
          </a:prstGeom>
          <a:ln w="25400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42D732B6-5509-45A3-8933-E3D8DAB5E4B7}"/>
              </a:ext>
            </a:extLst>
          </p:cNvPr>
          <p:cNvSpPr txBox="1"/>
          <p:nvPr/>
        </p:nvSpPr>
        <p:spPr>
          <a:xfrm>
            <a:off x="8441489" y="427011"/>
            <a:ext cx="3440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1. Espace d’échange</a:t>
            </a:r>
          </a:p>
          <a:p>
            <a:r>
              <a:rPr lang="fr-FR" dirty="0"/>
              <a:t>Travail de groupe ou individuel</a:t>
            </a:r>
          </a:p>
          <a:p>
            <a:r>
              <a:rPr lang="fr-FR" dirty="0"/>
              <a:t>Tables individuelles ou collectives</a:t>
            </a:r>
          </a:p>
          <a:p>
            <a:r>
              <a:rPr lang="fr-FR" dirty="0"/>
              <a:t>Chaises individuelles</a:t>
            </a:r>
          </a:p>
          <a:p>
            <a:r>
              <a:rPr lang="fr-FR" dirty="0"/>
              <a:t>Zone modulable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C4ECD49-6689-45F1-A731-266F6F80E7BE}"/>
              </a:ext>
            </a:extLst>
          </p:cNvPr>
          <p:cNvSpPr txBox="1"/>
          <p:nvPr/>
        </p:nvSpPr>
        <p:spPr>
          <a:xfrm>
            <a:off x="8441490" y="2673277"/>
            <a:ext cx="3440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2. Espace de réflexion</a:t>
            </a:r>
          </a:p>
          <a:p>
            <a:r>
              <a:rPr lang="fr-FR" dirty="0"/>
              <a:t>Travail de groupe</a:t>
            </a:r>
          </a:p>
          <a:p>
            <a:r>
              <a:rPr lang="fr-FR" dirty="0"/>
              <a:t>Tables « mange-debout »</a:t>
            </a:r>
          </a:p>
          <a:p>
            <a:r>
              <a:rPr lang="fr-FR" dirty="0"/>
              <a:t>Chaises hautes culbuto</a:t>
            </a:r>
          </a:p>
          <a:p>
            <a:r>
              <a:rPr lang="fr-FR" dirty="0"/>
              <a:t>Tableaux aux murs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8600D0F-93F9-4C86-9D58-EB2F976DAD8B}"/>
              </a:ext>
            </a:extLst>
          </p:cNvPr>
          <p:cNvSpPr txBox="1"/>
          <p:nvPr/>
        </p:nvSpPr>
        <p:spPr>
          <a:xfrm>
            <a:off x="7797922" y="4550432"/>
            <a:ext cx="34409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3. Espace bibliothèque</a:t>
            </a:r>
          </a:p>
          <a:p>
            <a:r>
              <a:rPr lang="fr-FR" dirty="0"/>
              <a:t>Travail de groupe ou individuel</a:t>
            </a:r>
          </a:p>
          <a:p>
            <a:r>
              <a:rPr lang="fr-FR" dirty="0"/>
              <a:t>Pouf au sol</a:t>
            </a:r>
          </a:p>
          <a:p>
            <a:r>
              <a:rPr lang="fr-FR" dirty="0"/>
              <a:t>Tapis au sol</a:t>
            </a:r>
          </a:p>
          <a:p>
            <a:r>
              <a:rPr lang="fr-FR" dirty="0"/>
              <a:t>Bibliothèque documentaires</a:t>
            </a:r>
          </a:p>
          <a:p>
            <a:r>
              <a:rPr lang="fr-FR" dirty="0"/>
              <a:t>Zone ZEN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9F8760E-7E23-49D5-AF97-98E42B8DB141}"/>
              </a:ext>
            </a:extLst>
          </p:cNvPr>
          <p:cNvSpPr txBox="1"/>
          <p:nvPr/>
        </p:nvSpPr>
        <p:spPr>
          <a:xfrm>
            <a:off x="4031074" y="4636367"/>
            <a:ext cx="3440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4. Espace informatique</a:t>
            </a:r>
          </a:p>
          <a:p>
            <a:r>
              <a:rPr lang="fr-FR" dirty="0"/>
              <a:t>Travail de groupe ou individuel</a:t>
            </a:r>
          </a:p>
          <a:p>
            <a:r>
              <a:rPr lang="fr-FR" dirty="0"/>
              <a:t>Postes informatiques</a:t>
            </a:r>
          </a:p>
          <a:p>
            <a:r>
              <a:rPr lang="fr-FR" dirty="0"/>
              <a:t>Tables de travail</a:t>
            </a:r>
          </a:p>
          <a:p>
            <a:r>
              <a:rPr lang="fr-FR" dirty="0"/>
              <a:t>Tableau au mur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3126126-5A31-4D36-BE2F-AA99B041E327}"/>
              </a:ext>
            </a:extLst>
          </p:cNvPr>
          <p:cNvSpPr txBox="1"/>
          <p:nvPr/>
        </p:nvSpPr>
        <p:spPr>
          <a:xfrm>
            <a:off x="407104" y="4649376"/>
            <a:ext cx="3440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5. Espace collaboratif</a:t>
            </a:r>
          </a:p>
          <a:p>
            <a:r>
              <a:rPr lang="fr-FR" dirty="0"/>
              <a:t>Travail de groupe</a:t>
            </a:r>
          </a:p>
          <a:p>
            <a:r>
              <a:rPr lang="fr-FR" dirty="0"/>
              <a:t>Chaises Culbuto basses</a:t>
            </a:r>
          </a:p>
          <a:p>
            <a:r>
              <a:rPr lang="fr-FR" dirty="0"/>
              <a:t>Table basse</a:t>
            </a:r>
          </a:p>
          <a:p>
            <a:r>
              <a:rPr lang="fr-FR" dirty="0"/>
              <a:t>Postes informatiques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C901617-3B6B-4F00-9820-89E4821ED03B}"/>
              </a:ext>
            </a:extLst>
          </p:cNvPr>
          <p:cNvSpPr txBox="1"/>
          <p:nvPr/>
        </p:nvSpPr>
        <p:spPr>
          <a:xfrm>
            <a:off x="4657725" y="3762223"/>
            <a:ext cx="28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Salles A17 + A19-20</a:t>
            </a:r>
          </a:p>
        </p:txBody>
      </p:sp>
    </p:spTree>
    <p:extLst>
      <p:ext uri="{BB962C8B-B14F-4D97-AF65-F5344CB8AC3E}">
        <p14:creationId xmlns:p14="http://schemas.microsoft.com/office/powerpoint/2010/main" val="1035870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3782FB73-FED5-4211-AEA4-37553BD3E2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763690"/>
              </p:ext>
            </p:extLst>
          </p:nvPr>
        </p:nvGraphicFramePr>
        <p:xfrm>
          <a:off x="627010" y="365608"/>
          <a:ext cx="11107790" cy="2233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3365">
                  <a:extLst>
                    <a:ext uri="{9D8B030D-6E8A-4147-A177-3AD203B41FA5}">
                      <a16:colId xmlns:a16="http://schemas.microsoft.com/office/drawing/2014/main" val="3206195535"/>
                    </a:ext>
                  </a:extLst>
                </a:gridCol>
                <a:gridCol w="5086350">
                  <a:extLst>
                    <a:ext uri="{9D8B030D-6E8A-4147-A177-3AD203B41FA5}">
                      <a16:colId xmlns:a16="http://schemas.microsoft.com/office/drawing/2014/main" val="1324391156"/>
                    </a:ext>
                  </a:extLst>
                </a:gridCol>
                <a:gridCol w="3648075">
                  <a:extLst>
                    <a:ext uri="{9D8B030D-6E8A-4147-A177-3AD203B41FA5}">
                      <a16:colId xmlns:a16="http://schemas.microsoft.com/office/drawing/2014/main" val="1673359241"/>
                    </a:ext>
                  </a:extLst>
                </a:gridCol>
              </a:tblGrid>
              <a:tr h="7702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ZONES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MATERIELS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Posture d’élèves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647332"/>
                  </a:ext>
                </a:extLst>
              </a:tr>
              <a:tr h="145331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</a:t>
                      </a:r>
                    </a:p>
                    <a:p>
                      <a:pPr algn="ctr"/>
                      <a:r>
                        <a:rPr lang="fr-FR" b="1" dirty="0"/>
                        <a:t>Espace d’échanges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Tables Hexa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Chaises </a:t>
                      </a:r>
                      <a:r>
                        <a:rPr lang="fr-FR" dirty="0" err="1"/>
                        <a:t>Postura</a:t>
                      </a:r>
                      <a:r>
                        <a:rPr lang="fr-FR" dirty="0"/>
                        <a:t> +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Tableau blanc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Vidéoprojecteur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Bureau enseignant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Assis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Individuel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Collectif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19491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202B7EE0-6D66-4844-9A85-FD3189CB1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809" y="3217767"/>
            <a:ext cx="1757043" cy="202326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FC30C93-0FFC-4675-A550-685702DA7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838" y="4527459"/>
            <a:ext cx="2111555" cy="191513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9D4C9C3-582B-42BF-BF7B-83FBFB0E3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9084" y="3304478"/>
            <a:ext cx="2030094" cy="244596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978B59B-BA18-41BC-9EB3-F60F0442CB4A}"/>
              </a:ext>
            </a:extLst>
          </p:cNvPr>
          <p:cNvSpPr txBox="1"/>
          <p:nvPr/>
        </p:nvSpPr>
        <p:spPr>
          <a:xfrm>
            <a:off x="8199385" y="6257925"/>
            <a:ext cx="360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Source : </a:t>
            </a:r>
            <a:r>
              <a:rPr lang="fr-FR" dirty="0" err="1"/>
              <a:t>manutan</a:t>
            </a:r>
            <a:r>
              <a:rPr lang="fr-FR" dirty="0"/>
              <a:t> collectivités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0BFE9A3-E1F3-4CA8-81A9-481A60C9F1F7}"/>
              </a:ext>
            </a:extLst>
          </p:cNvPr>
          <p:cNvSpPr txBox="1"/>
          <p:nvPr/>
        </p:nvSpPr>
        <p:spPr>
          <a:xfrm>
            <a:off x="2924175" y="3429000"/>
            <a:ext cx="3171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Modulables</a:t>
            </a:r>
          </a:p>
          <a:p>
            <a:r>
              <a:rPr lang="fr-FR" dirty="0"/>
              <a:t>Assemblage possible</a:t>
            </a:r>
          </a:p>
          <a:p>
            <a:r>
              <a:rPr lang="fr-FR" dirty="0"/>
              <a:t>Légères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D9009EB-30EB-4699-9443-628F92CA9D26}"/>
              </a:ext>
            </a:extLst>
          </p:cNvPr>
          <p:cNvSpPr txBox="1"/>
          <p:nvPr/>
        </p:nvSpPr>
        <p:spPr>
          <a:xfrm>
            <a:off x="8766625" y="3876080"/>
            <a:ext cx="3171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Empilables</a:t>
            </a:r>
          </a:p>
          <a:p>
            <a:r>
              <a:rPr lang="fr-FR" dirty="0"/>
              <a:t>Légères</a:t>
            </a:r>
          </a:p>
        </p:txBody>
      </p:sp>
    </p:spTree>
    <p:extLst>
      <p:ext uri="{BB962C8B-B14F-4D97-AF65-F5344CB8AC3E}">
        <p14:creationId xmlns:p14="http://schemas.microsoft.com/office/powerpoint/2010/main" val="2282319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38782D65-F05B-4B1A-A697-D41D92010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69210"/>
              </p:ext>
            </p:extLst>
          </p:nvPr>
        </p:nvGraphicFramePr>
        <p:xfrm>
          <a:off x="809625" y="452966"/>
          <a:ext cx="10877551" cy="2223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>
                  <a:extLst>
                    <a:ext uri="{9D8B030D-6E8A-4147-A177-3AD203B41FA5}">
                      <a16:colId xmlns:a16="http://schemas.microsoft.com/office/drawing/2014/main" val="3206195535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1324391156"/>
                    </a:ext>
                  </a:extLst>
                </a:gridCol>
                <a:gridCol w="3381376">
                  <a:extLst>
                    <a:ext uri="{9D8B030D-6E8A-4147-A177-3AD203B41FA5}">
                      <a16:colId xmlns:a16="http://schemas.microsoft.com/office/drawing/2014/main" val="468069801"/>
                    </a:ext>
                  </a:extLst>
                </a:gridCol>
              </a:tblGrid>
              <a:tr h="7702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ZONES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MATERIELS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Posture d’élèves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647332"/>
                  </a:ext>
                </a:extLst>
              </a:tr>
              <a:tr h="145331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2</a:t>
                      </a:r>
                    </a:p>
                    <a:p>
                      <a:pPr algn="ctr"/>
                      <a:r>
                        <a:rPr lang="fr-FR" b="1" dirty="0"/>
                        <a:t>Espace de réflexion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Tables « mange debout »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Chaises Culbuto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Tableaux blancs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Debout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Semi-assis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Assis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Collectif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19491"/>
                  </a:ext>
                </a:extLst>
              </a:tr>
            </a:tbl>
          </a:graphicData>
        </a:graphic>
      </p:graphicFrame>
      <p:pic>
        <p:nvPicPr>
          <p:cNvPr id="3" name="Image 2">
            <a:extLst>
              <a:ext uri="{FF2B5EF4-FFF2-40B4-BE49-F238E27FC236}">
                <a16:creationId xmlns:a16="http://schemas.microsoft.com/office/drawing/2014/main" id="{5FEEC6E0-799A-4CC6-A647-5E88CAD72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407" y="2960194"/>
            <a:ext cx="1888831" cy="308818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BED0A16-8AF1-4630-9A76-3ACB28D27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671" y="3824816"/>
            <a:ext cx="1410692" cy="222355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6F1D70E-F60B-4164-9955-34336889C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499" y="3516462"/>
            <a:ext cx="2210479" cy="253191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35CCD48-0D4E-4CE6-A52D-458E8E53669C}"/>
              </a:ext>
            </a:extLst>
          </p:cNvPr>
          <p:cNvSpPr txBox="1"/>
          <p:nvPr/>
        </p:nvSpPr>
        <p:spPr>
          <a:xfrm>
            <a:off x="5800725" y="4057650"/>
            <a:ext cx="2695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Réglables en hauteur</a:t>
            </a:r>
          </a:p>
          <a:p>
            <a:r>
              <a:rPr lang="fr-FR" dirty="0"/>
              <a:t>Permet de bouger</a:t>
            </a:r>
          </a:p>
        </p:txBody>
      </p:sp>
    </p:spTree>
    <p:extLst>
      <p:ext uri="{BB962C8B-B14F-4D97-AF65-F5344CB8AC3E}">
        <p14:creationId xmlns:p14="http://schemas.microsoft.com/office/powerpoint/2010/main" val="2642414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4E5411CF-A452-4122-A852-6DB4409FDA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937047"/>
              </p:ext>
            </p:extLst>
          </p:nvPr>
        </p:nvGraphicFramePr>
        <p:xfrm>
          <a:off x="809625" y="452966"/>
          <a:ext cx="10877551" cy="2507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25">
                  <a:extLst>
                    <a:ext uri="{9D8B030D-6E8A-4147-A177-3AD203B41FA5}">
                      <a16:colId xmlns:a16="http://schemas.microsoft.com/office/drawing/2014/main" val="3206195535"/>
                    </a:ext>
                  </a:extLst>
                </a:gridCol>
                <a:gridCol w="5229225">
                  <a:extLst>
                    <a:ext uri="{9D8B030D-6E8A-4147-A177-3AD203B41FA5}">
                      <a16:colId xmlns:a16="http://schemas.microsoft.com/office/drawing/2014/main" val="1324391156"/>
                    </a:ext>
                  </a:extLst>
                </a:gridCol>
                <a:gridCol w="3505201">
                  <a:extLst>
                    <a:ext uri="{9D8B030D-6E8A-4147-A177-3AD203B41FA5}">
                      <a16:colId xmlns:a16="http://schemas.microsoft.com/office/drawing/2014/main" val="2161993617"/>
                    </a:ext>
                  </a:extLst>
                </a:gridCol>
              </a:tblGrid>
              <a:tr h="7702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ZONES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MATERIELS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Postures d’élèves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647332"/>
                  </a:ext>
                </a:extLst>
              </a:tr>
              <a:tr h="145331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3</a:t>
                      </a:r>
                    </a:p>
                    <a:p>
                      <a:pPr algn="ctr"/>
                      <a:r>
                        <a:rPr lang="fr-FR" b="1" dirty="0"/>
                        <a:t>Espace bibliothèque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Bibliothèque haute / </a:t>
                      </a:r>
                      <a:r>
                        <a:rPr lang="fr-FR" dirty="0" err="1"/>
                        <a:t>mi-haute</a:t>
                      </a:r>
                      <a:endParaRPr lang="fr-FR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Pouf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Cubes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Tapis de sol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Tableau blanc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Grilles d’exposition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Assis au sol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Assis près du sol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Individuel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Collectif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19491"/>
                  </a:ext>
                </a:extLst>
              </a:tr>
            </a:tbl>
          </a:graphicData>
        </a:graphic>
      </p:graphicFrame>
      <p:pic>
        <p:nvPicPr>
          <p:cNvPr id="3" name="image-main" descr="Bibliothèque mi-haute Open Aluminium/top Hêtre hauteur 134cm">
            <a:extLst>
              <a:ext uri="{FF2B5EF4-FFF2-40B4-BE49-F238E27FC236}">
                <a16:creationId xmlns:a16="http://schemas.microsoft.com/office/drawing/2014/main" id="{F77EFC46-650D-488C-9170-2C6EC80E5B8E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0776" y="4290167"/>
            <a:ext cx="2114550" cy="1939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CBD5040-3FE2-4E96-8502-D9561344B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30" y="3324225"/>
            <a:ext cx="1538169" cy="3324225"/>
          </a:xfrm>
          <a:prstGeom prst="rect">
            <a:avLst/>
          </a:prstGeom>
        </p:spPr>
      </p:pic>
      <p:pic>
        <p:nvPicPr>
          <p:cNvPr id="5" name="image-main" descr="Pouf billes forme poire Diabolo">
            <a:extLst>
              <a:ext uri="{FF2B5EF4-FFF2-40B4-BE49-F238E27FC236}">
                <a16:creationId xmlns:a16="http://schemas.microsoft.com/office/drawing/2014/main" id="{689E6DD4-5995-4FAE-B4A7-A3386B1B3DD7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6489" y="4208198"/>
            <a:ext cx="2218055" cy="1754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-main" descr="Lot 2 Poufs carrés accueil Diabolo">
            <a:extLst>
              <a:ext uri="{FF2B5EF4-FFF2-40B4-BE49-F238E27FC236}">
                <a16:creationId xmlns:a16="http://schemas.microsoft.com/office/drawing/2014/main" id="{3EC097C7-D0D6-4986-8A73-D2B0289E7574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96174" y="4426876"/>
            <a:ext cx="1577259" cy="153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rille exposition Monaco - élément départ - avec 6 crochets">
            <a:extLst>
              <a:ext uri="{FF2B5EF4-FFF2-40B4-BE49-F238E27FC236}">
                <a16:creationId xmlns:a16="http://schemas.microsoft.com/office/drawing/2014/main" id="{EAD6F643-D5B5-4911-9EA9-1DCE165D9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198" y="3893413"/>
            <a:ext cx="1577258" cy="275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E439656-FCB0-4BA1-8394-E2918111716A}"/>
              </a:ext>
            </a:extLst>
          </p:cNvPr>
          <p:cNvSpPr txBox="1"/>
          <p:nvPr/>
        </p:nvSpPr>
        <p:spPr>
          <a:xfrm>
            <a:off x="7277100" y="3619500"/>
            <a:ext cx="2218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Spécial adulte</a:t>
            </a:r>
          </a:p>
          <a:p>
            <a:r>
              <a:rPr lang="fr-FR" dirty="0"/>
              <a:t>-&gt; résistant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50BB148-62FA-4232-96B4-AA3A7AAB3F54}"/>
              </a:ext>
            </a:extLst>
          </p:cNvPr>
          <p:cNvSpPr txBox="1"/>
          <p:nvPr/>
        </p:nvSpPr>
        <p:spPr>
          <a:xfrm>
            <a:off x="2141299" y="3324225"/>
            <a:ext cx="3002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Création d’une source documentaire spécifique</a:t>
            </a:r>
          </a:p>
        </p:txBody>
      </p:sp>
    </p:spTree>
    <p:extLst>
      <p:ext uri="{BB962C8B-B14F-4D97-AF65-F5344CB8AC3E}">
        <p14:creationId xmlns:p14="http://schemas.microsoft.com/office/powerpoint/2010/main" val="3180645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BB8F3DE8-0A4B-42A1-9401-7467364731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200172"/>
              </p:ext>
            </p:extLst>
          </p:nvPr>
        </p:nvGraphicFramePr>
        <p:xfrm>
          <a:off x="809625" y="452966"/>
          <a:ext cx="10877551" cy="2223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375">
                  <a:extLst>
                    <a:ext uri="{9D8B030D-6E8A-4147-A177-3AD203B41FA5}">
                      <a16:colId xmlns:a16="http://schemas.microsoft.com/office/drawing/2014/main" val="3206195535"/>
                    </a:ext>
                  </a:extLst>
                </a:gridCol>
                <a:gridCol w="5324475">
                  <a:extLst>
                    <a:ext uri="{9D8B030D-6E8A-4147-A177-3AD203B41FA5}">
                      <a16:colId xmlns:a16="http://schemas.microsoft.com/office/drawing/2014/main" val="1324391156"/>
                    </a:ext>
                  </a:extLst>
                </a:gridCol>
                <a:gridCol w="3314701">
                  <a:extLst>
                    <a:ext uri="{9D8B030D-6E8A-4147-A177-3AD203B41FA5}">
                      <a16:colId xmlns:a16="http://schemas.microsoft.com/office/drawing/2014/main" val="4166405595"/>
                    </a:ext>
                  </a:extLst>
                </a:gridCol>
              </a:tblGrid>
              <a:tr h="7702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ZONES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MATERIELS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Postures d’élèves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647332"/>
                  </a:ext>
                </a:extLst>
              </a:tr>
              <a:tr h="145331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4</a:t>
                      </a:r>
                    </a:p>
                    <a:p>
                      <a:pPr algn="ctr"/>
                      <a:r>
                        <a:rPr lang="fr-FR" b="1" dirty="0"/>
                        <a:t>Espace informatique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Postes informatiques avec tables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Tables Hexa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Chaises </a:t>
                      </a:r>
                      <a:r>
                        <a:rPr lang="fr-FR" dirty="0" err="1"/>
                        <a:t>Postura</a:t>
                      </a:r>
                      <a:r>
                        <a:rPr lang="fr-FR" dirty="0"/>
                        <a:t>+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Tableau blanc sur pieds mobile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Assis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Debout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Individuel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Collectif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19491"/>
                  </a:ext>
                </a:extLst>
              </a:tr>
            </a:tbl>
          </a:graphicData>
        </a:graphic>
      </p:graphicFrame>
      <p:pic>
        <p:nvPicPr>
          <p:cNvPr id="4" name="product-collection-image-761" descr="Tableau d'information double face mobile Hxl : 96x96 cms - Blanc/Liège">
            <a:hlinkClick r:id="rId2" tooltip="&quot;Tableau d'information double face mobile Hxl : 96x96 cms - Blanc/Liège&quot;"/>
            <a:extLst>
              <a:ext uri="{FF2B5EF4-FFF2-40B4-BE49-F238E27FC236}">
                <a16:creationId xmlns:a16="http://schemas.microsoft.com/office/drawing/2014/main" id="{83B0D375-A7A6-4BB1-B22D-D96B372B0C5E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4485" y="3014662"/>
            <a:ext cx="1856740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3E1E5E6-3B26-4C6F-A635-6D4A12F932B4}"/>
              </a:ext>
            </a:extLst>
          </p:cNvPr>
          <p:cNvSpPr txBox="1"/>
          <p:nvPr/>
        </p:nvSpPr>
        <p:spPr>
          <a:xfrm>
            <a:off x="6248400" y="3928765"/>
            <a:ext cx="3781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Permet d’être utilisé dans différents espaces en fonction des besoins</a:t>
            </a:r>
          </a:p>
        </p:txBody>
      </p:sp>
    </p:spTree>
    <p:extLst>
      <p:ext uri="{BB962C8B-B14F-4D97-AF65-F5344CB8AC3E}">
        <p14:creationId xmlns:p14="http://schemas.microsoft.com/office/powerpoint/2010/main" val="663630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0052617F-7185-4021-AC16-23953BABB0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3694"/>
              </p:ext>
            </p:extLst>
          </p:nvPr>
        </p:nvGraphicFramePr>
        <p:xfrm>
          <a:off x="809625" y="452966"/>
          <a:ext cx="10877551" cy="2223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3206195535"/>
                    </a:ext>
                  </a:extLst>
                </a:gridCol>
                <a:gridCol w="5610225">
                  <a:extLst>
                    <a:ext uri="{9D8B030D-6E8A-4147-A177-3AD203B41FA5}">
                      <a16:colId xmlns:a16="http://schemas.microsoft.com/office/drawing/2014/main" val="1324391156"/>
                    </a:ext>
                  </a:extLst>
                </a:gridCol>
                <a:gridCol w="3295651">
                  <a:extLst>
                    <a:ext uri="{9D8B030D-6E8A-4147-A177-3AD203B41FA5}">
                      <a16:colId xmlns:a16="http://schemas.microsoft.com/office/drawing/2014/main" val="2746280816"/>
                    </a:ext>
                  </a:extLst>
                </a:gridCol>
              </a:tblGrid>
              <a:tr h="77024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ZONES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MATERIELS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Postures d’élèves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647332"/>
                  </a:ext>
                </a:extLst>
              </a:tr>
              <a:tr h="145331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5</a:t>
                      </a:r>
                    </a:p>
                    <a:p>
                      <a:pPr algn="ctr"/>
                      <a:r>
                        <a:rPr lang="fr-FR" b="1" dirty="0"/>
                        <a:t>Espace collaboratif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Tableau blanc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Chaises culbuto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Table basse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Assis près du sol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Individuel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/>
                        <a:t>Collectif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19491"/>
                  </a:ext>
                </a:extLst>
              </a:tr>
            </a:tbl>
          </a:graphicData>
        </a:graphic>
      </p:graphicFrame>
      <p:pic>
        <p:nvPicPr>
          <p:cNvPr id="3" name="Image 2">
            <a:extLst>
              <a:ext uri="{FF2B5EF4-FFF2-40B4-BE49-F238E27FC236}">
                <a16:creationId xmlns:a16="http://schemas.microsoft.com/office/drawing/2014/main" id="{71BEE011-1E14-4137-A136-1080EF7DF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899" y="3429000"/>
            <a:ext cx="1907023" cy="251428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CB249B9-766D-42EF-8E92-72FE4B27B60E}"/>
              </a:ext>
            </a:extLst>
          </p:cNvPr>
          <p:cNvSpPr txBox="1"/>
          <p:nvPr/>
        </p:nvSpPr>
        <p:spPr>
          <a:xfrm>
            <a:off x="4600575" y="4181475"/>
            <a:ext cx="3436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Réglables en hauteur</a:t>
            </a:r>
          </a:p>
        </p:txBody>
      </p:sp>
    </p:spTree>
    <p:extLst>
      <p:ext uri="{BB962C8B-B14F-4D97-AF65-F5344CB8AC3E}">
        <p14:creationId xmlns:p14="http://schemas.microsoft.com/office/powerpoint/2010/main" val="1522338183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87</TotalTime>
  <Words>298</Words>
  <Application>Microsoft Office PowerPoint</Application>
  <PresentationFormat>Grand écran</PresentationFormat>
  <Paragraphs>125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Secteur</vt:lpstr>
      <vt:lpstr>Bac pro animation</vt:lpstr>
      <vt:lpstr>Compétences a développer </vt:lpstr>
      <vt:lpstr>CAHIER DES CHARGES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audebert</dc:creator>
  <cp:lastModifiedBy>Audrey Attuyer</cp:lastModifiedBy>
  <cp:revision>13</cp:revision>
  <dcterms:created xsi:type="dcterms:W3CDTF">2020-02-05T15:26:47Z</dcterms:created>
  <dcterms:modified xsi:type="dcterms:W3CDTF">2020-05-12T07:36:29Z</dcterms:modified>
</cp:coreProperties>
</file>